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'Структура доходов на 17-18-19'!$A$5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838,1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140,6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0286554004408534E-2"/>
                  <c:y val="8.6248154050442306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13435,6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17-18-19'!$B$4:$D$4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'Структура доходов на 17-18-19'!$B$5:$D$5</c:f>
              <c:numCache>
                <c:formatCode>General</c:formatCode>
                <c:ptCount val="3"/>
                <c:pt idx="0">
                  <c:v>12838.1</c:v>
                </c:pt>
                <c:pt idx="1">
                  <c:v>13140.6</c:v>
                </c:pt>
                <c:pt idx="2">
                  <c:v>13435.6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 на 17-18-19'!$A$6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dLbl>
              <c:idx val="0"/>
              <c:layout>
                <c:manualLayout>
                  <c:x val="5.8780308596620128E-3"/>
                  <c:y val="2.3522495562675692E-3"/>
                </c:manualLayout>
              </c:layout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672</a:t>
                    </a:r>
                    <a:r>
                      <a:rPr lang="ru-RU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673</a:t>
                    </a:r>
                    <a:r>
                      <a:rPr lang="ru-RU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17-18-19'!$B$4:$D$4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'Структура доходов на 17-18-19'!$B$6:$D$6</c:f>
              <c:numCache>
                <c:formatCode>General</c:formatCode>
                <c:ptCount val="3"/>
                <c:pt idx="0" formatCode="0.0">
                  <c:v>673</c:v>
                </c:pt>
                <c:pt idx="1">
                  <c:v>672</c:v>
                </c:pt>
                <c:pt idx="2">
                  <c:v>673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доходов на 17-18-19'!$A$7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777,1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8</a:t>
                    </a:r>
                    <a:r>
                      <a:rPr lang="ru-RU" sz="1800" dirty="0" smtClean="0"/>
                      <a:t> </a:t>
                    </a:r>
                    <a:r>
                      <a:rPr lang="en-US" sz="1800" dirty="0" smtClean="0"/>
                      <a:t>99</a:t>
                    </a:r>
                    <a:r>
                      <a:rPr lang="ru-RU" sz="1800" dirty="0" smtClean="0"/>
                      <a:t>7,0</a:t>
                    </a:r>
                    <a:endParaRPr lang="ru-RU" dirty="0" smtClean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912,5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17-18-19'!$B$4:$D$4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'Структура доходов на 17-18-19'!$B$7:$D$7</c:f>
              <c:numCache>
                <c:formatCode>General</c:formatCode>
                <c:ptCount val="3"/>
                <c:pt idx="0" formatCode="0.0">
                  <c:v>8777.1</c:v>
                </c:pt>
                <c:pt idx="1">
                  <c:v>8996.9</c:v>
                </c:pt>
                <c:pt idx="2">
                  <c:v>8912.5</c:v>
                </c:pt>
              </c:numCache>
            </c:numRef>
          </c:val>
        </c:ser>
        <c:shape val="cylinder"/>
        <c:axId val="143739520"/>
        <c:axId val="149717376"/>
        <c:axId val="0"/>
      </c:bar3DChart>
      <c:catAx>
        <c:axId val="143739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717376"/>
        <c:crosses val="autoZero"/>
        <c:auto val="1"/>
        <c:lblAlgn val="ctr"/>
        <c:lblOffset val="100"/>
      </c:catAx>
      <c:valAx>
        <c:axId val="149717376"/>
        <c:scaling>
          <c:orientation val="minMax"/>
        </c:scaling>
        <c:axPos val="l"/>
        <c:majorGridlines/>
        <c:numFmt formatCode="General" sourceLinked="1"/>
        <c:tickLblPos val="nextTo"/>
        <c:crossAx val="143739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236660167662697"/>
          <c:y val="0.17274476221627841"/>
          <c:w val="0.21322487517862621"/>
          <c:h val="0.54630699597913468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'!$A$4:$A$15</c:f>
              <c:strCache>
                <c:ptCount val="12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Создание резерва материальных ресурсов 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'!$B$4:$B$15</c:f>
              <c:numCache>
                <c:formatCode>#,##0.00</c:formatCode>
                <c:ptCount val="12"/>
                <c:pt idx="0">
                  <c:v>10780.6</c:v>
                </c:pt>
                <c:pt idx="1">
                  <c:v>34.300000000000004</c:v>
                </c:pt>
                <c:pt idx="2">
                  <c:v>406</c:v>
                </c:pt>
                <c:pt idx="3">
                  <c:v>6.9</c:v>
                </c:pt>
                <c:pt idx="4">
                  <c:v>195</c:v>
                </c:pt>
                <c:pt idx="5">
                  <c:v>3986.1</c:v>
                </c:pt>
                <c:pt idx="6">
                  <c:v>428.9</c:v>
                </c:pt>
                <c:pt idx="7">
                  <c:v>4725.1000000000004</c:v>
                </c:pt>
                <c:pt idx="8">
                  <c:v>40</c:v>
                </c:pt>
                <c:pt idx="9">
                  <c:v>17</c:v>
                </c:pt>
                <c:pt idx="10">
                  <c:v>100</c:v>
                </c:pt>
                <c:pt idx="11">
                  <c:v>1568.3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731161184110862"/>
          <c:y val="0"/>
          <c:w val="0.36394280341670032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'!$A$21:$A$34</c:f>
              <c:strCache>
                <c:ptCount val="14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Мероприятие по энергосберижению и повышение энергитической эффективности  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'!$B$21:$B$34</c:f>
              <c:numCache>
                <c:formatCode>#,##0.00</c:formatCode>
                <c:ptCount val="14"/>
                <c:pt idx="0">
                  <c:v>11346</c:v>
                </c:pt>
                <c:pt idx="1">
                  <c:v>43.3</c:v>
                </c:pt>
                <c:pt idx="2">
                  <c:v>406</c:v>
                </c:pt>
                <c:pt idx="3">
                  <c:v>12.3</c:v>
                </c:pt>
                <c:pt idx="4">
                  <c:v>27</c:v>
                </c:pt>
                <c:pt idx="5">
                  <c:v>50</c:v>
                </c:pt>
                <c:pt idx="6">
                  <c:v>3421.7</c:v>
                </c:pt>
                <c:pt idx="7">
                  <c:v>494.9</c:v>
                </c:pt>
                <c:pt idx="8">
                  <c:v>4647.9000000000005</c:v>
                </c:pt>
                <c:pt idx="9">
                  <c:v>40</c:v>
                </c:pt>
                <c:pt idx="10">
                  <c:v>17</c:v>
                </c:pt>
                <c:pt idx="11">
                  <c:v>100</c:v>
                </c:pt>
                <c:pt idx="12">
                  <c:v>560.1</c:v>
                </c:pt>
                <c:pt idx="13">
                  <c:v>1643.3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485414520797125"/>
          <c:y val="1.4697441025071282E-2"/>
          <c:w val="0.33617792467503627"/>
          <c:h val="0.98530255897492824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'!$A$40:$A$53</c:f>
              <c:strCache>
                <c:ptCount val="14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Мероприятие по энергосберижению и повышение энергитической эффективности  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'!$B$40:$B$53</c:f>
              <c:numCache>
                <c:formatCode>#,##0.00</c:formatCode>
                <c:ptCount val="14"/>
                <c:pt idx="0">
                  <c:v>11374.9</c:v>
                </c:pt>
                <c:pt idx="1">
                  <c:v>43.3</c:v>
                </c:pt>
                <c:pt idx="2">
                  <c:v>406</c:v>
                </c:pt>
                <c:pt idx="3">
                  <c:v>12.3</c:v>
                </c:pt>
                <c:pt idx="4">
                  <c:v>27</c:v>
                </c:pt>
                <c:pt idx="5">
                  <c:v>50</c:v>
                </c:pt>
                <c:pt idx="6">
                  <c:v>2956.4</c:v>
                </c:pt>
                <c:pt idx="7">
                  <c:v>494.9</c:v>
                </c:pt>
                <c:pt idx="8">
                  <c:v>4663</c:v>
                </c:pt>
                <c:pt idx="9">
                  <c:v>40</c:v>
                </c:pt>
                <c:pt idx="10">
                  <c:v>17</c:v>
                </c:pt>
                <c:pt idx="11">
                  <c:v>100</c:v>
                </c:pt>
                <c:pt idx="12">
                  <c:v>1130.8</c:v>
                </c:pt>
                <c:pt idx="13">
                  <c:v>1705.5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81" y="92825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Glbuh\Music\Desktop\фото на магниты В.Казым\Фото В.К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04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lbuh\Music\Desktop\фото на магниты В.Казым\Фото В.К\image.jpg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46449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по проекту решения  Совета депутатов               «О бюджете сельского поселения Верхнеказымский на 2017 год  и плановый период 2018 и 2019 годов»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76" y="332656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Белоярского района от 09 июня 2016 года № 561 «Об организации работы по составлению проекта решения о бюджете Белоярского района и проектов решений о бюджетах поселений в границах Белоярского района на 2017 год и плановый период 2018 и 2019 годов».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на 2017 и плановый период 2018 и 2019 годов  (тыс. рублей)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2812389"/>
              </p:ext>
            </p:extLst>
          </p:nvPr>
        </p:nvGraphicFramePr>
        <p:xfrm>
          <a:off x="323528" y="1052736"/>
          <a:ext cx="8642350" cy="539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налоговых доходов сельского поселения 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2018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2019 годов 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5867391"/>
              </p:ext>
            </p:extLst>
          </p:nvPr>
        </p:nvGraphicFramePr>
        <p:xfrm>
          <a:off x="323528" y="1484785"/>
          <a:ext cx="8352928" cy="496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656184"/>
                <a:gridCol w="1800200"/>
                <a:gridCol w="1656184"/>
              </a:tblGrid>
              <a:tr h="6309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11 100,5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11 549,5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2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1 517,0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1 654,2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97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5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22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12 838,1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13 140,5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13 435,6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6871653"/>
              </p:ext>
            </p:extLst>
          </p:nvPr>
        </p:nvGraphicFramePr>
        <p:xfrm>
          <a:off x="395288" y="1844674"/>
          <a:ext cx="8353424" cy="367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592"/>
                <a:gridCol w="1944216"/>
                <a:gridCol w="1656184"/>
                <a:gridCol w="1656432"/>
              </a:tblGrid>
              <a:tr h="7548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192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840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3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годов </a:t>
            </a:r>
          </a:p>
        </p:txBody>
      </p:sp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3688869"/>
              </p:ext>
            </p:extLst>
          </p:nvPr>
        </p:nvGraphicFramePr>
        <p:xfrm>
          <a:off x="251520" y="1700807"/>
          <a:ext cx="8568954" cy="50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800200"/>
                <a:gridCol w="1584178"/>
              </a:tblGrid>
              <a:tr h="5976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3332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8 777,1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8 997,0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8 912,5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0653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8 371,1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8 591,0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8 506,5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3188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</a:p>
                  </a:txBody>
                  <a:tcPr marL="9525" marR="9525" marT="9525" marB="0"/>
                </a:tc>
              </a:tr>
              <a:tr h="8144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</a:tr>
              <a:tr h="5388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безвозмездных поступлений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8 777,1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8 997,0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8 912,5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3040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792088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2017-2019 годы"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3465879"/>
              </p:ext>
            </p:extLst>
          </p:nvPr>
        </p:nvGraphicFramePr>
        <p:xfrm>
          <a:off x="179512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2017-2019 годы"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9075253"/>
              </p:ext>
            </p:extLst>
          </p:nvPr>
        </p:nvGraphicFramePr>
        <p:xfrm>
          <a:off x="251520" y="980728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5215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008112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2017-2019 годы" сельского поселения Верхнеказымский на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394575"/>
              </p:ext>
            </p:extLst>
          </p:nvPr>
        </p:nvGraphicFramePr>
        <p:xfrm>
          <a:off x="179512" y="836712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872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4076</TotalTime>
  <Words>427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Слайд 2</vt:lpstr>
      <vt:lpstr>Структура доходов  сельского поселения Верхнеказымский на 2017 и плановый период 2018 и 2019 годов  (тыс. рублей)   </vt:lpstr>
      <vt:lpstr>Состав налоговых доходов сельского поселения Верхнеказымский  на 2017 год и плановый период 2018 и 2019 годов  </vt:lpstr>
      <vt:lpstr>Состав неналоговых доходов бюджета сельского поселения Верхнеказымский  на 2017 и плановый период 2018 и 2019 годов </vt:lpstr>
      <vt:lpstr>Состав безвозмездных поступлений сельского поселения Верхнеказымский  на 2017 и плановый период 2018 и 2019 годов</vt:lpstr>
      <vt:lpstr>Структура расходов по основным мероприятиям МП " Реализация полномочий органов местного самоуправления на 2017-2019 годы" сельского поселения Верхнеказымский на 2017 год  </vt:lpstr>
      <vt:lpstr>Структура расходов по основным мероприятиям МП " Реализация полномочий органов местного самоуправления на 2017-2019 годы" сельского поселения Верхнеказымский на 2018 год  </vt:lpstr>
      <vt:lpstr>Структура расходов по основным мероприятиям МП " Реализация полномочий органов местного самоуправления на 2017-2019 годы" сельского поселения Верхнеказымский на 2019 год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117</cp:revision>
  <dcterms:created xsi:type="dcterms:W3CDTF">2015-06-08T04:38:35Z</dcterms:created>
  <dcterms:modified xsi:type="dcterms:W3CDTF">2016-11-23T10:25:04Z</dcterms:modified>
</cp:coreProperties>
</file>